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363" r:id="rId2"/>
    <p:sldId id="870" r:id="rId3"/>
    <p:sldId id="1595" r:id="rId4"/>
    <p:sldId id="2092" r:id="rId5"/>
    <p:sldId id="1063" r:id="rId6"/>
    <p:sldId id="1733" r:id="rId7"/>
  </p:sldIdLst>
  <p:sldSz cx="12192000" cy="6858000"/>
  <p:notesSz cx="6881813" cy="92964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D2. HERMINDA ARTEAGA CORTES" initials="AHAC" lastIdx="1" clrIdx="0"/>
  <p:cmAuthor id="2" name="LiNa mArCeLa RaMoS" initials="LmR" lastIdx="5" clrIdx="1">
    <p:extLst>
      <p:ext uri="{19B8F6BF-5375-455C-9EA6-DF929625EA0E}">
        <p15:presenceInfo xmlns:p15="http://schemas.microsoft.com/office/powerpoint/2012/main" userId="d4031809dce850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26"/>
    <a:srgbClr val="12BCDE"/>
    <a:srgbClr val="8FEDF7"/>
    <a:srgbClr val="72A2F0"/>
    <a:srgbClr val="138AED"/>
    <a:srgbClr val="63B2F3"/>
    <a:srgbClr val="FFCC99"/>
    <a:srgbClr val="F78819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50809-63D7-4A4F-A220-174B3273C0D7}" v="166" dt="2023-06-05T00:43:4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86848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228"/>
        <p:guide pos="3772"/>
      </p:guideLst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-4080"/>
    </p:cViewPr>
  </p:sorterViewPr>
  <p:notesViewPr>
    <p:cSldViewPr snapToGrid="0">
      <p:cViewPr varScale="1">
        <p:scale>
          <a:sx n="98" d="100"/>
          <a:sy n="98" d="100"/>
        </p:scale>
        <p:origin x="35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F-4956-A77F-6EB59C2611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8F-4956-A77F-6EB59C2611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F-4956-A77F-6EB59C2611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8F-4956-A77F-6EB59C26113F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8F-4956-A77F-6EB59C26113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8F-4956-A77F-6EB59C26113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8F-4956-A77F-6EB59C26113F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8F-4956-A77F-6EB59C26113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7877F7E-3725-4AF4-9172-094982A50EC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CDCE00-712D-4806-B0AF-0B58CE41FA1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C8F-4956-A77F-6EB59C2611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C1C58CD-0717-4045-BCDB-39D2E5CC49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C9B191A-9459-4F88-921F-4296FB6DAC61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C8F-4956-A77F-6EB59C2611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F448C98-8B66-4BCB-880E-FFBED7BBACF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F6731A5-0916-47BD-AFBE-FA8B928E6482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C8F-4956-A77F-6EB59C26113F}"/>
                </c:ext>
              </c:extLst>
            </c:dLbl>
            <c:dLbl>
              <c:idx val="3"/>
              <c:layout>
                <c:manualLayout>
                  <c:x val="-1.9795062393586967E-3"/>
                  <c:y val="-1.0041157447046966E-16"/>
                </c:manualLayout>
              </c:layout>
              <c:tx>
                <c:rich>
                  <a:bodyPr/>
                  <a:lstStyle/>
                  <a:p>
                    <a:fld id="{2A151F0C-801E-4515-8B4D-548E962F558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4A55D07-D85E-427F-A0C4-AC3408A1ADFE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C8F-4956-A77F-6EB59C2611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8F-4956-A77F-6EB59C2611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8F-4956-A77F-6EB59C26113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DA32AFE-7378-4EB4-9111-10A0411636D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59A458D-7399-499A-B4BA-1441D1E7720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C8F-4956-A77F-6EB59C26113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93C1A39-C3C4-456E-A008-1CFD28091F4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A7BFB86-7C1B-4715-837F-5AC3E594080B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C8F-4956-A77F-6EB59C26113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D547D41-1615-4842-AEF7-6D29CCD1C42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7A8D35A-3C92-43F7-8255-9C9F2008E28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C8F-4956-A77F-6EB59C26113F}"/>
                </c:ext>
              </c:extLst>
            </c:dLbl>
            <c:dLbl>
              <c:idx val="9"/>
              <c:layout>
                <c:manualLayout>
                  <c:x val="2.7940643127170161E-3"/>
                  <c:y val="-2.7385291209149018E-3"/>
                </c:manualLayout>
              </c:layout>
              <c:tx>
                <c:rich>
                  <a:bodyPr/>
                  <a:lstStyle/>
                  <a:p>
                    <a:fld id="{C21DA418-D093-4F51-A9B1-483628D672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757DE36-1313-4291-8E90-9FDA639DBC6C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C8F-4956-A77F-6EB59C26113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8F-4956-A77F-6EB59C26113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8F-4956-A77F-6EB59C26113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0474E82-C6F5-4611-8EEC-AAB82250A74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A6C925D-6FF3-4107-AA7C-6E4416136E5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C8F-4956-A77F-6EB59C26113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9C6B6AE-04BA-4F03-A6FF-7AC89CEBD3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C214611-FFEA-473A-AFFC-189BF38793C7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C8F-4956-A77F-6EB59C26113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5B70B656-65B5-4EE8-9645-B2F6E191F27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91EB1E4-BE7A-4AE1-B13E-E4C210012D3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C8F-4956-A77F-6EB59C26113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07C0A3F3-6FBB-4AC1-9B9F-D61BFD70635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BE8921F-400F-435C-B4D3-85E7C61BB04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C8F-4956-A77F-6EB59C261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'!$A$11:$B$26</c:f>
              <c:multiLvlStrCache>
                <c:ptCount val="16"/>
                <c:lvl>
                  <c:pt idx="0">
                    <c:v>APR.</c:v>
                  </c:pt>
                  <c:pt idx="1">
                    <c:v>CRP</c:v>
                  </c:pt>
                  <c:pt idx="2">
                    <c:v>OBLIG</c:v>
                  </c:pt>
                  <c:pt idx="3">
                    <c:v>PAG</c:v>
                  </c:pt>
                  <c:pt idx="6">
                    <c:v>APR </c:v>
                  </c:pt>
                  <c:pt idx="7">
                    <c:v>CRP</c:v>
                  </c:pt>
                  <c:pt idx="8">
                    <c:v>OBLIG</c:v>
                  </c:pt>
                  <c:pt idx="9">
                    <c:v>PAGO</c:v>
                  </c:pt>
                  <c:pt idx="12">
                    <c:v>APR</c:v>
                  </c:pt>
                  <c:pt idx="13">
                    <c:v>CRP</c:v>
                  </c:pt>
                  <c:pt idx="14">
                    <c:v>OBLIG</c:v>
                  </c:pt>
                  <c:pt idx="15">
                    <c:v>PAGO</c:v>
                  </c:pt>
                </c:lvl>
                <c:lvl>
                  <c:pt idx="0">
                    <c:v>TOTAL APROPIACION</c:v>
                  </c:pt>
                  <c:pt idx="6">
                    <c:v>FUNCIONAMIENTO</c:v>
                  </c:pt>
                  <c:pt idx="12">
                    <c:v>INVERSIÓN </c:v>
                  </c:pt>
                </c:lvl>
              </c:multiLvlStrCache>
            </c:multiLvlStrRef>
          </c:cat>
          <c:val>
            <c:numRef>
              <c:f>'GRAFICA '!$C$11:$C$26</c:f>
              <c:numCache>
                <c:formatCode>#,##0,,</c:formatCode>
                <c:ptCount val="16"/>
                <c:pt idx="0">
                  <c:v>1829665614350</c:v>
                </c:pt>
                <c:pt idx="1">
                  <c:v>1178992958355.6299</c:v>
                </c:pt>
                <c:pt idx="2">
                  <c:v>792540060659.98999</c:v>
                </c:pt>
                <c:pt idx="3">
                  <c:v>765333997467.82983</c:v>
                </c:pt>
                <c:pt idx="6">
                  <c:v>1470807452000</c:v>
                </c:pt>
                <c:pt idx="7">
                  <c:v>904424357257.59998</c:v>
                </c:pt>
                <c:pt idx="8">
                  <c:v>626380010883.05994</c:v>
                </c:pt>
                <c:pt idx="9">
                  <c:v>599173947690.8999</c:v>
                </c:pt>
                <c:pt idx="12">
                  <c:v>358858162350</c:v>
                </c:pt>
                <c:pt idx="13">
                  <c:v>274568601098.03</c:v>
                </c:pt>
                <c:pt idx="14">
                  <c:v>166160049776.92999</c:v>
                </c:pt>
                <c:pt idx="15">
                  <c:v>166160049776.92999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'!$D$11:$D$26</c15:f>
                <c15:dlblRangeCache>
                  <c:ptCount val="16"/>
                  <c:pt idx="1">
                    <c:v>64,44%</c:v>
                  </c:pt>
                  <c:pt idx="2">
                    <c:v>43,32%</c:v>
                  </c:pt>
                  <c:pt idx="3">
                    <c:v>41,83%</c:v>
                  </c:pt>
                  <c:pt idx="7">
                    <c:v>61,49%</c:v>
                  </c:pt>
                  <c:pt idx="8">
                    <c:v>42,59%</c:v>
                  </c:pt>
                  <c:pt idx="9">
                    <c:v>40,74%</c:v>
                  </c:pt>
                  <c:pt idx="13">
                    <c:v>76,51%</c:v>
                  </c:pt>
                  <c:pt idx="14">
                    <c:v>46,30%</c:v>
                  </c:pt>
                  <c:pt idx="15">
                    <c:v>46,30%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DC8F-4956-A77F-6EB59C26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789720992"/>
        <c:axId val="789722624"/>
      </c:barChart>
      <c:catAx>
        <c:axId val="7897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2624"/>
        <c:crosses val="autoZero"/>
        <c:auto val="0"/>
        <c:lblAlgn val="ctr"/>
        <c:lblOffset val="100"/>
        <c:noMultiLvlLbl val="0"/>
      </c:catAx>
      <c:valAx>
        <c:axId val="789722624"/>
        <c:scaling>
          <c:orientation val="minMax"/>
          <c:max val="25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0992"/>
        <c:crossesAt val="1"/>
        <c:crossBetween val="between"/>
        <c:majorUnit val="50000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F0B3E3-25F8-4DD1-ACF9-21FBA660B475}" type="datetimeFigureOut">
              <a:rPr lang="es-CO" smtClean="0"/>
              <a:t>4/07/2023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4B7621-8D67-4D56-89FE-378C17676D8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009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EBFE57-56B3-46E6-9EEC-5BC03980B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880D0-0A3E-459B-B8E4-3522575967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0E342E-54ED-4508-BF7E-8369FFAD2F3D}" type="datetimeFigureOut">
              <a:rPr lang="id-ID"/>
              <a:pPr>
                <a:defRPr/>
              </a:pPr>
              <a:t>04/07/2023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40B0E3-7D15-436E-9292-A9B7341654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07EF11-58B9-42CC-A26E-C1FA9ECAD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18C6-8301-4DB3-9AEA-8A7ACF824E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1037A-CB82-49FE-8177-ABC400D66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614413-C7D1-46B0-A3CA-2F3B997D97AB}" type="slidenum">
              <a:rPr lang="id-ID"/>
              <a:pPr>
                <a:defRPr/>
              </a:pPr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8737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360229 w 12192000"/>
              <a:gd name="connsiteY0" fmla="*/ 0 h 6903719"/>
              <a:gd name="connsiteX1" fmla="*/ 12192000 w 12192000"/>
              <a:gd name="connsiteY1" fmla="*/ 45719 h 6903719"/>
              <a:gd name="connsiteX2" fmla="*/ 12192000 w 12192000"/>
              <a:gd name="connsiteY2" fmla="*/ 6903719 h 6903719"/>
              <a:gd name="connsiteX3" fmla="*/ 0 w 12192000"/>
              <a:gd name="connsiteY3" fmla="*/ 6903719 h 6903719"/>
              <a:gd name="connsiteX4" fmla="*/ 8360229 w 12192000"/>
              <a:gd name="connsiteY4" fmla="*/ 0 h 6903719"/>
              <a:gd name="connsiteX0" fmla="*/ 8322129 w 12192000"/>
              <a:gd name="connsiteY0" fmla="*/ 76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322129 w 12192000"/>
              <a:gd name="connsiteY4" fmla="*/ 7621 h 6858000"/>
              <a:gd name="connsiteX0" fmla="*/ 3416300 w 7286171"/>
              <a:gd name="connsiteY0" fmla="*/ 7621 h 6858000"/>
              <a:gd name="connsiteX1" fmla="*/ 7286171 w 7286171"/>
              <a:gd name="connsiteY1" fmla="*/ 0 h 6858000"/>
              <a:gd name="connsiteX2" fmla="*/ 7286171 w 7286171"/>
              <a:gd name="connsiteY2" fmla="*/ 6858000 h 6858000"/>
              <a:gd name="connsiteX3" fmla="*/ 0 w 7286171"/>
              <a:gd name="connsiteY3" fmla="*/ 5508172 h 6858000"/>
              <a:gd name="connsiteX4" fmla="*/ 3416300 w 7286171"/>
              <a:gd name="connsiteY4" fmla="*/ 7621 h 6858000"/>
              <a:gd name="connsiteX0" fmla="*/ 3416300 w 7286171"/>
              <a:gd name="connsiteY0" fmla="*/ 7621 h 6969874"/>
              <a:gd name="connsiteX1" fmla="*/ 7286171 w 7286171"/>
              <a:gd name="connsiteY1" fmla="*/ 0 h 6969874"/>
              <a:gd name="connsiteX2" fmla="*/ 7286171 w 7286171"/>
              <a:gd name="connsiteY2" fmla="*/ 6858000 h 6969874"/>
              <a:gd name="connsiteX3" fmla="*/ 957942 w 7286171"/>
              <a:gd name="connsiteY3" fmla="*/ 6865257 h 6969874"/>
              <a:gd name="connsiteX4" fmla="*/ 0 w 7286171"/>
              <a:gd name="connsiteY4" fmla="*/ 5508172 h 6969874"/>
              <a:gd name="connsiteX5" fmla="*/ 3416300 w 7286171"/>
              <a:gd name="connsiteY5" fmla="*/ 7621 h 6969874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967843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3967843 w 7837714"/>
              <a:gd name="connsiteY5" fmla="*/ 7621 h 6865257"/>
              <a:gd name="connsiteX0" fmla="*/ 5070929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5070929 w 78377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23476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5094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5614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6376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02792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2">
            <a:extLst>
              <a:ext uri="{FF2B5EF4-FFF2-40B4-BE49-F238E27FC236}">
                <a16:creationId xmlns:a16="http://schemas.microsoft.com/office/drawing/2014/main" id="{6CD8D518-E691-4698-8570-A1A6FC16ADB1}"/>
              </a:ext>
            </a:extLst>
          </p:cNvPr>
          <p:cNvSpPr/>
          <p:nvPr userDrawn="1"/>
        </p:nvSpPr>
        <p:spPr>
          <a:xfrm rot="5400000">
            <a:off x="11261196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4FD6F22-9DBE-44DF-A89A-4886998912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4847" y="14817"/>
            <a:ext cx="560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9DFF7E8E-AD57-4B38-9EC3-3B1CCAEBBE45}" type="slidenum">
              <a:rPr lang="id-ID" altLang="es-CO" sz="1600" b="1">
                <a:solidFill>
                  <a:schemeClr val="bg1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3" y="0"/>
            <a:ext cx="12191997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7A945FB2-2BC6-49B1-9916-6546F1AD1B23}"/>
              </a:ext>
            </a:extLst>
          </p:cNvPr>
          <p:cNvSpPr txBox="1"/>
          <p:nvPr userDrawn="1"/>
        </p:nvSpPr>
        <p:spPr>
          <a:xfrm>
            <a:off x="-3" y="631254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INTEGRIDAD - SEGURIDAD - HONOR - VALOR - COMPROMISO</a:t>
            </a:r>
            <a:endParaRPr lang="id-ID" sz="16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69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id="{851DA7AB-2709-4B49-9167-4D002C9F894E}"/>
              </a:ext>
            </a:extLst>
          </p:cNvPr>
          <p:cNvSpPr/>
          <p:nvPr userDrawn="1"/>
        </p:nvSpPr>
        <p:spPr>
          <a:xfrm rot="5400000">
            <a:off x="11218865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8A824CDB-FA85-4D19-B83F-D6525D70820E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93654F-F932-F649-BD0F-7C7EBBFF7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6">
            <a:extLst>
              <a:ext uri="{FF2B5EF4-FFF2-40B4-BE49-F238E27FC236}">
                <a16:creationId xmlns:a16="http://schemas.microsoft.com/office/drawing/2014/main" id="{6654331C-70C9-4BAD-B967-9E278EE534A0}"/>
              </a:ext>
            </a:extLst>
          </p:cNvPr>
          <p:cNvSpPr/>
          <p:nvPr userDrawn="1"/>
        </p:nvSpPr>
        <p:spPr>
          <a:xfrm rot="5400000">
            <a:off x="11383170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4DB7890-6396-4CEC-99F6-016B87489B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6818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E7075CB5-D972-46F1-A0FA-ADF91D836E6D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" y="2725"/>
            <a:ext cx="1939516" cy="13273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id="{851DA7AB-2709-4B49-9167-4D002C9F894E}"/>
              </a:ext>
            </a:extLst>
          </p:cNvPr>
          <p:cNvSpPr/>
          <p:nvPr userDrawn="1"/>
        </p:nvSpPr>
        <p:spPr>
          <a:xfrm rot="5400000">
            <a:off x="11218865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8A824CDB-FA85-4D19-B83F-D6525D70820E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93654F-F932-F649-BD0F-7C7EBBFF7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6">
            <a:extLst>
              <a:ext uri="{FF2B5EF4-FFF2-40B4-BE49-F238E27FC236}">
                <a16:creationId xmlns:a16="http://schemas.microsoft.com/office/drawing/2014/main" id="{6654331C-70C9-4BAD-B967-9E278EE534A0}"/>
              </a:ext>
            </a:extLst>
          </p:cNvPr>
          <p:cNvSpPr/>
          <p:nvPr userDrawn="1"/>
        </p:nvSpPr>
        <p:spPr>
          <a:xfrm rot="5400000">
            <a:off x="11383170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4DB7890-6396-4CEC-99F6-016B87489B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76818" y="57153"/>
            <a:ext cx="560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E7075CB5-D972-46F1-A0FA-ADF91D836E6D}" type="slidenum">
              <a:rPr lang="id-ID" altLang="es-CO" sz="1600" b="1">
                <a:solidFill>
                  <a:prstClr val="white"/>
                </a:solidFill>
              </a:rPr>
              <a:pPr algn="ctr" eaLnBrk="1" hangingPunct="1"/>
              <a:t>‹Nº›</a:t>
            </a:fld>
            <a:endParaRPr lang="id-ID" altLang="es-CO" sz="2000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" y="2725"/>
            <a:ext cx="1939516" cy="13273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8 Decisión">
            <a:extLst>
              <a:ext uri="{FF2B5EF4-FFF2-40B4-BE49-F238E27FC236}">
                <a16:creationId xmlns:a16="http://schemas.microsoft.com/office/drawing/2014/main" id="{324FC889-0195-5747-A854-4AF6BBB74CBA}"/>
              </a:ext>
            </a:extLst>
          </p:cNvPr>
          <p:cNvSpPr/>
          <p:nvPr userDrawn="1"/>
        </p:nvSpPr>
        <p:spPr bwMode="auto">
          <a:xfrm>
            <a:off x="3312398" y="1051577"/>
            <a:ext cx="5966081" cy="65952"/>
          </a:xfrm>
          <a:prstGeom prst="flowChartDecision">
            <a:avLst/>
          </a:prstGeom>
          <a:gradFill>
            <a:gsLst>
              <a:gs pos="45000">
                <a:schemeClr val="tx2">
                  <a:lumMod val="50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  <p:bldP spid="4" grpId="1"/>
      <p:bldP spid="4" grpId="2"/>
      <p:bldP spid="6" grpId="0" animBg="1"/>
      <p:bldP spid="6" grpId="1" animBg="1"/>
      <p:bldP spid="6" grpId="2" animBg="1"/>
      <p:bldP spid="7" grpId="0"/>
      <p:bldP spid="7" grpId="1"/>
      <p:bldP spid="7" grpId="2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4">
            <a:extLst>
              <a:ext uri="{FF2B5EF4-FFF2-40B4-BE49-F238E27FC236}">
                <a16:creationId xmlns:a16="http://schemas.microsoft.com/office/drawing/2014/main" id="{851DA7AB-2709-4B49-9167-4D002C9F894E}"/>
              </a:ext>
            </a:extLst>
          </p:cNvPr>
          <p:cNvSpPr/>
          <p:nvPr userDrawn="1"/>
        </p:nvSpPr>
        <p:spPr>
          <a:xfrm rot="5400000">
            <a:off x="11218862" y="46038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0C488AD-80E7-4BBE-A547-A1DF75B04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57150"/>
            <a:ext cx="560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824CDB-FA85-4D19-B83F-D6525D70820E}" type="slidenum">
              <a:rPr kumimoji="0" lang="id-ID" altLang="es-CO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altLang="es-C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8DAE63-EDCE-6C45-90FD-130F9E1BEDC2}"/>
              </a:ext>
            </a:extLst>
          </p:cNvPr>
          <p:cNvSpPr/>
          <p:nvPr userDrawn="1"/>
        </p:nvSpPr>
        <p:spPr>
          <a:xfrm>
            <a:off x="3468237" y="6374978"/>
            <a:ext cx="5634857" cy="34332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25286204-541A-A848-A726-CECA87C698F0}"/>
              </a:ext>
            </a:extLst>
          </p:cNvPr>
          <p:cNvSpPr txBox="1"/>
          <p:nvPr userDrawn="1"/>
        </p:nvSpPr>
        <p:spPr>
          <a:xfrm>
            <a:off x="3542221" y="6379746"/>
            <a:ext cx="5486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INTEGRIDAD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SEGURIDAD - HONOR - VALOR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9926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3" y="0"/>
            <a:ext cx="12191997" cy="6858000"/>
          </a:xfrm>
          <a:prstGeom prst="rect">
            <a:avLst/>
          </a:prstGeom>
          <a:solidFill>
            <a:srgbClr val="0013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posición de 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1338859" y="753110"/>
            <a:ext cx="9514278" cy="53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958" r:id="rId3"/>
    <p:sldLayoutId id="2147483914" r:id="rId4"/>
    <p:sldLayoutId id="2147483957" r:id="rId5"/>
    <p:sldLayoutId id="2147483939" r:id="rId6"/>
    <p:sldLayoutId id="2147483959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http://cnroelfnnodf.portal.bitglass.com/cb/UIkoohDfpCqMGOJzRYbwGRYTttvJyFryh1GJdLEHuC21mcmclx4kgRs1uyFsI_4pVdLV61BuaSX3QbdDur7kHDIEk99jYi0qKWk%3D/image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ceqzxjviqvde.portal.bitglass.com/cb/RGT__2ajVK6-ugosZ6Yb1y9CGaite9mrdTyY6SwZveIifK5hhnuy39AKco-1_yAqExMTTfRlcqKHFc8s5-7AXn3nOdbB5YRBe6U%3D/image.p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eqzxjviqvde.portal.bitglass.com/cb/RGT__2ajVK6-ugosZ6Yb1y9CGaite9mrdTyY6SwZveIifK5hhnuy39AKco-1_yAqExMTTfRlcqKHFc8s5-7AXn3nOdbB5YRBe6U%3D/image.p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332" name="Pic 260332" descr="img2603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013" y="1230179"/>
            <a:ext cx="0" cy="0"/>
          </a:xfrm>
          <a:prstGeom prst="rect">
            <a:avLst/>
          </a:prstGeom>
        </p:spPr>
      </p:pic>
      <p:pic>
        <p:nvPicPr>
          <p:cNvPr id="260212" name="Pic 260212" descr="img2602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013" y="1230179"/>
            <a:ext cx="0" cy="0"/>
          </a:xfrm>
          <a:prstGeom prst="rect">
            <a:avLst/>
          </a:prstGeom>
        </p:spPr>
      </p:pic>
      <p:pic>
        <p:nvPicPr>
          <p:cNvPr id="260178" name="Pic 260178" descr="img2601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013" y="1230179"/>
            <a:ext cx="0" cy="0"/>
          </a:xfrm>
          <a:prstGeom prst="rect">
            <a:avLst/>
          </a:prstGeom>
        </p:spPr>
      </p:pic>
      <p:sp>
        <p:nvSpPr>
          <p:cNvPr id="8" name="Isosceles Triangle 3"/>
          <p:cNvSpPr/>
          <p:nvPr/>
        </p:nvSpPr>
        <p:spPr>
          <a:xfrm>
            <a:off x="0" y="4380906"/>
            <a:ext cx="4975130" cy="2505757"/>
          </a:xfrm>
          <a:custGeom>
            <a:avLst/>
            <a:gdLst>
              <a:gd name="connsiteX0" fmla="*/ 0 w 5863771"/>
              <a:gd name="connsiteY0" fmla="*/ 2686061 h 2686061"/>
              <a:gd name="connsiteX1" fmla="*/ 2931886 w 5863771"/>
              <a:gd name="connsiteY1" fmla="*/ 0 h 2686061"/>
              <a:gd name="connsiteX2" fmla="*/ 5863771 w 5863771"/>
              <a:gd name="connsiteY2" fmla="*/ 2686061 h 2686061"/>
              <a:gd name="connsiteX3" fmla="*/ 0 w 5863771"/>
              <a:gd name="connsiteY3" fmla="*/ 2686061 h 2686061"/>
              <a:gd name="connsiteX0" fmla="*/ 0 w 5863771"/>
              <a:gd name="connsiteY0" fmla="*/ 2583030 h 2583030"/>
              <a:gd name="connsiteX1" fmla="*/ 2751582 w 5863771"/>
              <a:gd name="connsiteY1" fmla="*/ 0 h 2583030"/>
              <a:gd name="connsiteX2" fmla="*/ 5863771 w 5863771"/>
              <a:gd name="connsiteY2" fmla="*/ 2583030 h 2583030"/>
              <a:gd name="connsiteX3" fmla="*/ 0 w 5863771"/>
              <a:gd name="connsiteY3" fmla="*/ 2583030 h 2583030"/>
              <a:gd name="connsiteX0" fmla="*/ 0 w 5863771"/>
              <a:gd name="connsiteY0" fmla="*/ 2583030 h 2583030"/>
              <a:gd name="connsiteX1" fmla="*/ 2481126 w 5863771"/>
              <a:gd name="connsiteY1" fmla="*/ 0 h 2583030"/>
              <a:gd name="connsiteX2" fmla="*/ 5863771 w 5863771"/>
              <a:gd name="connsiteY2" fmla="*/ 2583030 h 2583030"/>
              <a:gd name="connsiteX3" fmla="*/ 0 w 5863771"/>
              <a:gd name="connsiteY3" fmla="*/ 2583030 h 2583030"/>
              <a:gd name="connsiteX0" fmla="*/ 0 w 5863771"/>
              <a:gd name="connsiteY0" fmla="*/ 2621667 h 2621667"/>
              <a:gd name="connsiteX1" fmla="*/ 2648551 w 5863771"/>
              <a:gd name="connsiteY1" fmla="*/ 0 h 2621667"/>
              <a:gd name="connsiteX2" fmla="*/ 5863771 w 5863771"/>
              <a:gd name="connsiteY2" fmla="*/ 2621667 h 2621667"/>
              <a:gd name="connsiteX3" fmla="*/ 0 w 5863771"/>
              <a:gd name="connsiteY3" fmla="*/ 2621667 h 2621667"/>
              <a:gd name="connsiteX0" fmla="*/ 0 w 5863771"/>
              <a:gd name="connsiteY0" fmla="*/ 2505757 h 2505757"/>
              <a:gd name="connsiteX1" fmla="*/ 2081880 w 5863771"/>
              <a:gd name="connsiteY1" fmla="*/ 0 h 2505757"/>
              <a:gd name="connsiteX2" fmla="*/ 5863771 w 5863771"/>
              <a:gd name="connsiteY2" fmla="*/ 2505757 h 2505757"/>
              <a:gd name="connsiteX3" fmla="*/ 0 w 5863771"/>
              <a:gd name="connsiteY3" fmla="*/ 2505757 h 2505757"/>
              <a:gd name="connsiteX0" fmla="*/ 0 w 5000887"/>
              <a:gd name="connsiteY0" fmla="*/ 2505757 h 2505757"/>
              <a:gd name="connsiteX1" fmla="*/ 2081880 w 5000887"/>
              <a:gd name="connsiteY1" fmla="*/ 0 h 2505757"/>
              <a:gd name="connsiteX2" fmla="*/ 5000887 w 5000887"/>
              <a:gd name="connsiteY2" fmla="*/ 2492878 h 2505757"/>
              <a:gd name="connsiteX3" fmla="*/ 0 w 5000887"/>
              <a:gd name="connsiteY3" fmla="*/ 2505757 h 2505757"/>
              <a:gd name="connsiteX0" fmla="*/ 0 w 4975130"/>
              <a:gd name="connsiteY0" fmla="*/ 2505757 h 2505757"/>
              <a:gd name="connsiteX1" fmla="*/ 2081880 w 4975130"/>
              <a:gd name="connsiteY1" fmla="*/ 0 h 2505757"/>
              <a:gd name="connsiteX2" fmla="*/ 4975130 w 4975130"/>
              <a:gd name="connsiteY2" fmla="*/ 2505757 h 2505757"/>
              <a:gd name="connsiteX3" fmla="*/ 0 w 4975130"/>
              <a:gd name="connsiteY3" fmla="*/ 2505757 h 250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5130" h="2505757">
                <a:moveTo>
                  <a:pt x="0" y="2505757"/>
                </a:moveTo>
                <a:lnTo>
                  <a:pt x="2081880" y="0"/>
                </a:lnTo>
                <a:lnTo>
                  <a:pt x="4975130" y="2505757"/>
                </a:lnTo>
                <a:lnTo>
                  <a:pt x="0" y="250575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4" y="1638611"/>
            <a:ext cx="4967756" cy="769441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FUERZA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 AÉREA</a:t>
            </a:r>
            <a:endParaRPr kumimoji="0" lang="id-ID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51C206-2225-4A40-85AF-81F41EF3E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3" y="4574194"/>
            <a:ext cx="2771203" cy="27712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374" y="2183769"/>
            <a:ext cx="4967756" cy="89255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+mn-cs"/>
              </a:rPr>
              <a:t>COLOMBIANA</a:t>
            </a:r>
            <a:endParaRPr kumimoji="0" lang="id-ID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 Arial"/>
              <a:ea typeface="+mn-ea"/>
              <a:cs typeface="+mn-cs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7897" r="7897"/>
          <a:stretch>
            <a:fillRect/>
          </a:stretch>
        </p:blipFill>
        <p:spPr>
          <a:xfrm>
            <a:off x="4829695" y="-1"/>
            <a:ext cx="7362304" cy="68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 321" descr="img3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013" y="1230179"/>
            <a:ext cx="0" cy="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CB2206C-9502-4050-8C76-F6C311935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718" y="668227"/>
            <a:ext cx="5786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4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Políticas de Privacidad</a:t>
            </a:r>
            <a:endParaRPr lang="id-ID" altLang="es-CO" sz="40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CB2206C-9502-4050-8C76-F6C311935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98" y="1376113"/>
            <a:ext cx="8636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ES" altLang="es-CO" sz="2600" dirty="0">
                <a:solidFill>
                  <a:schemeClr val="bg1"/>
                </a:solidFill>
                <a:cs typeface="Calibri" panose="020F0502020204030204" pitchFamily="34" charset="0"/>
              </a:rPr>
              <a:t>El contenido de esta presentación y sus anexos son propiedad de la Fuerza Aérea Colombiana. Son para uso exclusivo del destinatario y pueden contener información de uso privilegiado o confidencial que no es de carácter público. Se  le informa que cualquier uso, difusión, distribución o copiado de esta comunicación está terminantemente prohibido. Cualquier revisión, retransmisión, diseminación o uso del mismo, así como cualquier acción que se tome respecto a la información contenida, por personas o entidades diferentes al propósito original de la misma, es ilegal.</a:t>
            </a:r>
            <a:endParaRPr lang="id-ID" altLang="es-CO" sz="2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CB2206C-9502-4050-8C76-F6C311935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712" y="5931108"/>
            <a:ext cx="2936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Times New Roman" panose="02020603050405020304" pitchFamily="18" charset="0"/>
              </a:rPr>
              <a:t>Restringido</a:t>
            </a:r>
            <a:endParaRPr lang="id-ID" altLang="es-CO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 320" descr="img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5013" y="1230179"/>
            <a:ext cx="0" cy="0"/>
          </a:xfrm>
          <a:prstGeom prst="rect">
            <a:avLst/>
          </a:prstGeom>
        </p:spPr>
      </p:pic>
      <p:sp>
        <p:nvSpPr>
          <p:cNvPr id="20" name="TextBox 28">
            <a:extLst>
              <a:ext uri="{FF2B5EF4-FFF2-40B4-BE49-F238E27FC236}">
                <a16:creationId xmlns:a16="http://schemas.microsoft.com/office/drawing/2014/main" id="{7A945FB2-2BC6-49B1-9916-6546F1AD1B23}"/>
              </a:ext>
            </a:extLst>
          </p:cNvPr>
          <p:cNvSpPr txBox="1"/>
          <p:nvPr/>
        </p:nvSpPr>
        <p:spPr>
          <a:xfrm>
            <a:off x="-3" y="631254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BB213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INTEGRIDAD - SEGURIDAD - HONOR - VALOR - COMPROMISO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EBB213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75827F0A-48AA-4D0A-A815-6B01282E4F0E}"/>
              </a:ext>
            </a:extLst>
          </p:cNvPr>
          <p:cNvSpPr txBox="1"/>
          <p:nvPr/>
        </p:nvSpPr>
        <p:spPr>
          <a:xfrm>
            <a:off x="701748" y="2429565"/>
            <a:ext cx="108771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BB21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REUNIÓN ADMINISTRATIVA JEMFA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BB21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CIERRE JUNIO 2023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EBB213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9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B194478-2CD0-4A0E-89C7-FBABF46EF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525065"/>
              </p:ext>
            </p:extLst>
          </p:nvPr>
        </p:nvGraphicFramePr>
        <p:xfrm>
          <a:off x="1202479" y="1297130"/>
          <a:ext cx="9606436" cy="463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4F017E2F-9DCE-44C7-9336-7AEDFA37DAAB}"/>
              </a:ext>
            </a:extLst>
          </p:cNvPr>
          <p:cNvSpPr/>
          <p:nvPr/>
        </p:nvSpPr>
        <p:spPr>
          <a:xfrm>
            <a:off x="2629988" y="373800"/>
            <a:ext cx="716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MX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30 JUNIO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969128" y="923027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432F54-BA54-46EA-B50D-A622AC93250F}"/>
              </a:ext>
            </a:extLst>
          </p:cNvPr>
          <p:cNvSpPr txBox="1"/>
          <p:nvPr/>
        </p:nvSpPr>
        <p:spPr>
          <a:xfrm>
            <a:off x="1210894" y="6115567"/>
            <a:ext cx="1022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Nota: Incluye apropiación bloqueada  de $42.630 millones por funcionamiento.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968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F017E2F-9DCE-44C7-9336-7AEDFA37DAAB}"/>
              </a:ext>
            </a:extLst>
          </p:cNvPr>
          <p:cNvSpPr/>
          <p:nvPr/>
        </p:nvSpPr>
        <p:spPr>
          <a:xfrm>
            <a:off x="2845648" y="500453"/>
            <a:ext cx="716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MX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30 JUNIO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296268" y="1314765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6D3A6D-768D-4357-ABCF-FEEAA5F347FC}"/>
              </a:ext>
            </a:extLst>
          </p:cNvPr>
          <p:cNvSpPr txBox="1"/>
          <p:nvPr/>
        </p:nvSpPr>
        <p:spPr>
          <a:xfrm>
            <a:off x="1100100" y="5110302"/>
            <a:ext cx="1022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Nota: Incluye apropiación bloqueada  de $42.630 millones por funcionamiento.</a:t>
            </a:r>
            <a:endParaRPr lang="en-US" sz="12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C19D75-266F-5ED8-A683-8D6255150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04905"/>
              </p:ext>
            </p:extLst>
          </p:nvPr>
        </p:nvGraphicFramePr>
        <p:xfrm>
          <a:off x="1377950" y="1747698"/>
          <a:ext cx="9436099" cy="3190875"/>
        </p:xfrm>
        <a:graphic>
          <a:graphicData uri="http://schemas.openxmlformats.org/drawingml/2006/table">
            <a:tbl>
              <a:tblPr/>
              <a:tblGrid>
                <a:gridCol w="3025654">
                  <a:extLst>
                    <a:ext uri="{9D8B030D-6E8A-4147-A177-3AD203B41FA5}">
                      <a16:colId xmlns:a16="http://schemas.microsoft.com/office/drawing/2014/main" val="3971120866"/>
                    </a:ext>
                  </a:extLst>
                </a:gridCol>
                <a:gridCol w="1118729">
                  <a:extLst>
                    <a:ext uri="{9D8B030D-6E8A-4147-A177-3AD203B41FA5}">
                      <a16:colId xmlns:a16="http://schemas.microsoft.com/office/drawing/2014/main" val="1702451601"/>
                    </a:ext>
                  </a:extLst>
                </a:gridCol>
                <a:gridCol w="705562">
                  <a:extLst>
                    <a:ext uri="{9D8B030D-6E8A-4147-A177-3AD203B41FA5}">
                      <a16:colId xmlns:a16="http://schemas.microsoft.com/office/drawing/2014/main" val="3698644446"/>
                    </a:ext>
                  </a:extLst>
                </a:gridCol>
                <a:gridCol w="610216">
                  <a:extLst>
                    <a:ext uri="{9D8B030D-6E8A-4147-A177-3AD203B41FA5}">
                      <a16:colId xmlns:a16="http://schemas.microsoft.com/office/drawing/2014/main" val="3812250729"/>
                    </a:ext>
                  </a:extLst>
                </a:gridCol>
                <a:gridCol w="696028">
                  <a:extLst>
                    <a:ext uri="{9D8B030D-6E8A-4147-A177-3AD203B41FA5}">
                      <a16:colId xmlns:a16="http://schemas.microsoft.com/office/drawing/2014/main" val="3435067263"/>
                    </a:ext>
                  </a:extLst>
                </a:gridCol>
                <a:gridCol w="572077">
                  <a:extLst>
                    <a:ext uri="{9D8B030D-6E8A-4147-A177-3AD203B41FA5}">
                      <a16:colId xmlns:a16="http://schemas.microsoft.com/office/drawing/2014/main" val="4066448402"/>
                    </a:ext>
                  </a:extLst>
                </a:gridCol>
                <a:gridCol w="705562">
                  <a:extLst>
                    <a:ext uri="{9D8B030D-6E8A-4147-A177-3AD203B41FA5}">
                      <a16:colId xmlns:a16="http://schemas.microsoft.com/office/drawing/2014/main" val="2154211442"/>
                    </a:ext>
                  </a:extLst>
                </a:gridCol>
                <a:gridCol w="533939">
                  <a:extLst>
                    <a:ext uri="{9D8B030D-6E8A-4147-A177-3AD203B41FA5}">
                      <a16:colId xmlns:a16="http://schemas.microsoft.com/office/drawing/2014/main" val="1801124957"/>
                    </a:ext>
                  </a:extLst>
                </a:gridCol>
                <a:gridCol w="715097">
                  <a:extLst>
                    <a:ext uri="{9D8B030D-6E8A-4147-A177-3AD203B41FA5}">
                      <a16:colId xmlns:a16="http://schemas.microsoft.com/office/drawing/2014/main" val="1746780438"/>
                    </a:ext>
                  </a:extLst>
                </a:gridCol>
                <a:gridCol w="753235">
                  <a:extLst>
                    <a:ext uri="{9D8B030D-6E8A-4147-A177-3AD203B41FA5}">
                      <a16:colId xmlns:a16="http://schemas.microsoft.com/office/drawing/2014/main" val="28493684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CONCEPTO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APROPIACIÓN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CDP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OBLIGACIÓN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90382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1098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 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555.868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380.902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370.906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352.212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37474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 ADQUISICIÓN DE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679.644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658.574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504.082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227.595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4694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03. TRANSFERENCIAS CORRIENTES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3470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07. DISMINUCIÓN DE 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12569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3052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1.470.807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1.262.517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904.424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626.380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599.174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0915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358.858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342.062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274.569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589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1.829.666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1.604.580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1.178.993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792.540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765.334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2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8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9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gnum Color">
    <a:dk1>
      <a:sysClr val="windowText" lastClr="000000"/>
    </a:dk1>
    <a:lt1>
      <a:sysClr val="window" lastClr="FFFFFF"/>
    </a:lt1>
    <a:dk2>
      <a:srgbClr val="3D4A65"/>
    </a:dk2>
    <a:lt2>
      <a:srgbClr val="E7E6E6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FCE70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60252</TotalTime>
  <Words>363</Words>
  <Application>Microsoft Office PowerPoint</Application>
  <PresentationFormat>Panorámica</PresentationFormat>
  <Paragraphs>134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 Arial</vt:lpstr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ST. MARIA PAULA QUINTERO DIAZ</cp:lastModifiedBy>
  <cp:revision>3087</cp:revision>
  <cp:lastPrinted>2020-02-06T01:08:13Z</cp:lastPrinted>
  <dcterms:created xsi:type="dcterms:W3CDTF">2015-03-18T02:45:57Z</dcterms:created>
  <dcterms:modified xsi:type="dcterms:W3CDTF">2023-07-04T22:09:07Z</dcterms:modified>
</cp:coreProperties>
</file>